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320" r:id="rId2"/>
    <p:sldId id="310" r:id="rId3"/>
    <p:sldId id="325" r:id="rId4"/>
    <p:sldId id="321" r:id="rId5"/>
    <p:sldId id="311" r:id="rId6"/>
    <p:sldId id="329" r:id="rId7"/>
    <p:sldId id="313" r:id="rId8"/>
    <p:sldId id="327" r:id="rId9"/>
    <p:sldId id="312" r:id="rId10"/>
    <p:sldId id="314" r:id="rId11"/>
    <p:sldId id="322" r:id="rId12"/>
    <p:sldId id="323" r:id="rId13"/>
    <p:sldId id="328" r:id="rId14"/>
    <p:sldId id="324" r:id="rId15"/>
    <p:sldId id="258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deg-Göblyös Rita" initials="HGR" lastIdx="1" clrIdx="0">
    <p:extLst>
      <p:ext uri="{19B8F6BF-5375-455C-9EA6-DF929625EA0E}">
        <p15:presenceInfo xmlns:p15="http://schemas.microsoft.com/office/powerpoint/2012/main" userId="S-1-5-21-1439864771-633783078-761007589-1305" providerId="AD"/>
      </p:ext>
    </p:extLst>
  </p:cmAuthor>
  <p:cmAuthor id="2" name="rauch.barbara" initials="r" lastIdx="1" clrIdx="1">
    <p:extLst>
      <p:ext uri="{19B8F6BF-5375-455C-9EA6-DF929625EA0E}">
        <p15:presenceInfo xmlns:p15="http://schemas.microsoft.com/office/powerpoint/2012/main" userId="rauch.barba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82" autoAdjust="0"/>
  </p:normalViewPr>
  <p:slideViewPr>
    <p:cSldViewPr snapToObjects="1">
      <p:cViewPr varScale="1">
        <p:scale>
          <a:sx n="70" d="100"/>
          <a:sy n="70" d="100"/>
        </p:scale>
        <p:origin x="5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8E1FAE4-A156-4AAE-AC45-D1A23E496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31A44C6F-9937-416D-9934-6D364124B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07CC324-5F94-4CCE-AF77-77C5286D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2021.10.19.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46B554E-9121-4B83-86D4-FCD89DE2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2442067-A73A-4561-915A-7C6843C6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365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9872DD1-539A-44AC-A712-09F8F041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48101463-B271-4F47-BADE-F8026DC70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BE978B7-49BA-4438-884A-DA5D3CB9C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2021.10.19.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E63DBF3-B166-4806-A8E5-7D7E8B78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08A1DC4-0106-4A63-9BD6-9A07641A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095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E1A58EE2-4D38-45AB-9AB8-12D8082F8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64CF5573-81E0-4A4A-817F-1C1EB01A8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8E747D6-B606-485B-BBB1-6050F9FB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2021.10.19.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4666097-CEE2-408B-9DF8-E1CF7617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5638E89-73A6-4128-8817-B2A006C8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49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7103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921174"/>
            <a:ext cx="633294" cy="74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</a:t>
            </a:r>
            <a:r>
              <a:rPr kumimoji="0" lang="hu-HU" sz="24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hu-HU" sz="24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to</a:t>
            </a:r>
            <a:r>
              <a:rPr kumimoji="0" lang="hu-HU" sz="24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hu-HU" sz="24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edit</a:t>
            </a:r>
            <a:r>
              <a:rPr kumimoji="0" lang="hu-HU" sz="24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Master </a:t>
            </a:r>
            <a:r>
              <a:rPr kumimoji="0" lang="hu-HU" sz="24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title</a:t>
            </a:r>
            <a:r>
              <a:rPr kumimoji="0" lang="hu-HU" sz="24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hu-HU" sz="24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style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921174"/>
            <a:ext cx="633294" cy="74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5BE0812-9082-4737-B069-6C96A0CD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1BC6F42-F67C-49C4-9DD9-72E1C78FA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F63C708-2295-4469-AA52-3A6934B8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2021.10.19.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7EE1073-7B9A-42CA-A97F-2C31F5D7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BB47017-FA7B-4FE7-A80D-407F1835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957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B3362A4-5D8C-46CD-934C-1E931907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2C8437F-1212-48AC-9CC2-87B7694F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A7B53BC-113E-4140-81EF-6F08D67F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2021.10.19.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7157896-E640-40DC-9281-0BBF5E99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ACDB286-03DA-48AC-80BF-0A0A3356B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028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FF5D402-22BF-4F2F-97FD-4B311E00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5167E4F-835A-4540-9E77-8261E4746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6D3FBF38-A4BD-4FB4-B08B-2D97596B0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85CD3EAC-1ED4-4CEC-89FC-37D84EF4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2021.10.19.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2B95DEA9-A7D7-4B92-A0CC-5F76F543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01D494DB-B51F-4B8E-98E9-862FF12C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908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40BC2E8-641C-4A0E-811E-F327134A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3719403F-DC67-45DF-827C-39BD0EAA3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0568AA41-8424-450A-A47F-786943C72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42A101C8-5E10-4DDB-A486-9DBFE9BA8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058107C7-A482-4F10-9BF0-F2FDFDE33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2D7F57CB-AA9A-4B4D-A74E-1ACEF8D6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2021.10.19.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FA170AF6-F0CA-408C-9EB3-717174BC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D968859C-99FB-4C87-ACF4-B0CB06EF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872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EC0AD9F-64B5-4492-B0E1-C3C72FCC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40E86826-7A99-40A1-949F-47CF8A29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2021.10.19.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381BB5A-AA33-43D4-A051-865B58256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98F8021A-9BC3-43B7-B94C-60758168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321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F91656F7-51F1-415F-A9C4-E26FDBFA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2021.10.19.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A2654070-A116-4C8F-BF14-08137C7F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75EEDC46-7A67-4638-BF72-5DF7563B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260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78F9DFC-873D-4B7C-BBB0-88412589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28EAAF9-EC0B-461E-B6D4-35806D84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0EAC7BCA-FDC0-43BA-95C1-64F3FF9AC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6E76FA84-FFA2-4596-B0A3-C04686E4C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2021.10.19.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DBAC862E-54D7-4B2D-9249-00191B0C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80546524-3643-4AAF-8D08-1C9A15F9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763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1B19BA5-BF06-4B18-AD8F-654B7AE8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77DC0C0E-332E-4AB0-90D6-FB88DC5FF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1F472A3A-FD55-4041-88A2-338DC80AA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34FC77AF-0C9C-4BDC-BC37-88223B04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2021.10.19.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C49D846F-4EEB-41A7-9DD9-DECB787D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CADE487A-63AE-47CE-A42C-132A2049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481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5B40C8D4-ED4A-4EF5-B084-E28CE24C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A041922C-E0E5-4015-AE1E-C5AA3A066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CD56451-8395-4933-B73C-C811AC636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9448-F6D5-4A0E-BA3B-A979310BDC26}" type="datetimeFigureOut">
              <a:rPr lang="hu-HU" smtClean="0"/>
              <a:pPr/>
              <a:t>2021.10.19.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55DA30B-90F7-4D0E-B816-ADD059CBF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E4B4E1A-FE62-444D-95B6-FD8DEEFA5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Picture 8" descr="prezentacio_2020_beliv_bg_ME.jpg">
            <a:extLst>
              <a:ext uri="{FF2B5EF4-FFF2-40B4-BE49-F238E27FC236}">
                <a16:creationId xmlns:a16="http://schemas.microsoft.com/office/drawing/2014/main" xmlns="" id="{E0473EDD-0054-457C-8525-5B36DA0409A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7181793E-82FB-4D69-996D-C52F98300D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921174"/>
            <a:ext cx="633294" cy="74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89879973-64BA-4678-8E1E-79226B67C7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428" y="6067978"/>
            <a:ext cx="1152128" cy="22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16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56" r:id="rId13"/>
    <p:sldLayoutId id="214748365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gyz&#337;@vpmegye.h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F9E3821-A8C4-4E1E-9E8A-C12D0068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A8ED01DB-5FD2-4D9F-8088-5F7B8FF482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7904" y="260648"/>
            <a:ext cx="4991472" cy="1440160"/>
          </a:xfrm>
        </p:spPr>
        <p:txBody>
          <a:bodyPr>
            <a:normAutofit fontScale="92500" lnSpcReduction="20000"/>
          </a:bodyPr>
          <a:lstStyle/>
          <a:p>
            <a:pPr algn="ctr"/>
            <a:endParaRPr lang="hu-HU" sz="2400" b="1" dirty="0"/>
          </a:p>
          <a:p>
            <a:pPr algn="ctr"/>
            <a:r>
              <a:rPr lang="hu-HU" sz="3900" b="1" dirty="0"/>
              <a:t>TOP_plusz-1.2.1-21</a:t>
            </a:r>
            <a:r>
              <a:rPr lang="hu-HU" sz="2400" b="1" dirty="0"/>
              <a:t/>
            </a:r>
            <a:br>
              <a:rPr lang="hu-HU" sz="2400" b="1" dirty="0"/>
            </a:br>
            <a:r>
              <a:rPr lang="hu-HU" sz="2400" b="1" dirty="0"/>
              <a:t/>
            </a:r>
            <a:br>
              <a:rPr lang="hu-HU" sz="2400" b="1" dirty="0"/>
            </a:br>
            <a:endParaRPr lang="hu-HU" sz="2400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39B90C85-79DC-4D19-84C8-F306B9871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27530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0AF50DA-549D-428C-A0C8-94CC102416C5}"/>
              </a:ext>
            </a:extLst>
          </p:cNvPr>
          <p:cNvSpPr txBox="1"/>
          <p:nvPr/>
        </p:nvSpPr>
        <p:spPr>
          <a:xfrm>
            <a:off x="3408947" y="515719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>
                <a:solidFill>
                  <a:schemeClr val="bg1"/>
                </a:solidFill>
              </a:rPr>
              <a:t>Élhető település</a:t>
            </a:r>
            <a:endParaRPr lang="hu-H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4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1E19D45E-1C74-40BA-8731-EA0C36206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373216"/>
            <a:ext cx="7831782" cy="14691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</a:rPr>
              <a:t>Mérföldkövek, indikátorok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u-HU" sz="1050" dirty="0">
              <a:effectLst/>
              <a:ea typeface="Calibri" panose="020F0502020204030204" pitchFamily="34" charset="0"/>
            </a:endParaRPr>
          </a:p>
          <a:p>
            <a:r>
              <a:rPr lang="hu-HU" sz="2000" b="1" dirty="0">
                <a:solidFill>
                  <a:srgbClr val="000000"/>
                </a:solidFill>
                <a:ea typeface="Calibri" panose="020F0502020204030204" pitchFamily="34" charset="0"/>
              </a:rPr>
              <a:t>2 mérföldkő tervezése szükséges</a:t>
            </a:r>
            <a:r>
              <a:rPr lang="hu-H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hu-HU" sz="2000" b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000" u="sng" spc="-5" dirty="0">
                <a:effectLst/>
                <a:ea typeface="Arial" panose="020B0604020202020204" pitchFamily="34" charset="0"/>
              </a:rPr>
              <a:t>1. mérföldkő: </a:t>
            </a:r>
            <a:r>
              <a:rPr lang="hu-HU" sz="2000" spc="-5" dirty="0">
                <a:effectLst/>
                <a:ea typeface="Arial" panose="020B0604020202020204" pitchFamily="34" charset="0"/>
              </a:rPr>
              <a:t>A projekt szakmai-műszaki előkészítésének lezárása legkésőbb a támogatási szerződés hatályba lépésétől számított 18. hónap utolsó</a:t>
            </a:r>
            <a:r>
              <a:rPr lang="hu-HU" sz="2000" spc="-50" dirty="0">
                <a:effectLst/>
                <a:ea typeface="Arial" panose="020B0604020202020204" pitchFamily="34" charset="0"/>
              </a:rPr>
              <a:t> </a:t>
            </a:r>
            <a:r>
              <a:rPr lang="hu-HU" sz="2000" spc="-5" dirty="0">
                <a:effectLst/>
                <a:ea typeface="Arial" panose="020B0604020202020204" pitchFamily="34" charset="0"/>
              </a:rPr>
              <a:t>napjáig.</a:t>
            </a:r>
          </a:p>
          <a:p>
            <a:pPr marL="0" indent="0">
              <a:buNone/>
            </a:pPr>
            <a:r>
              <a:rPr lang="hu-HU" sz="2000" u="sng" dirty="0">
                <a:effectLst/>
                <a:ea typeface="Arial" panose="020B0604020202020204" pitchFamily="34" charset="0"/>
              </a:rPr>
              <a:t>2. mérföldkő: </a:t>
            </a:r>
            <a:r>
              <a:rPr lang="hu-HU" sz="2000" dirty="0">
                <a:effectLst/>
                <a:ea typeface="Arial" panose="020B0604020202020204" pitchFamily="34" charset="0"/>
              </a:rPr>
              <a:t>A projekt fizikai</a:t>
            </a:r>
            <a:r>
              <a:rPr lang="hu-HU" sz="2000" spc="-110" dirty="0">
                <a:effectLst/>
                <a:ea typeface="Arial" panose="020B0604020202020204" pitchFamily="34" charset="0"/>
              </a:rPr>
              <a:t> </a:t>
            </a:r>
            <a:r>
              <a:rPr lang="hu-HU" sz="2000" dirty="0">
                <a:effectLst/>
                <a:ea typeface="Arial" panose="020B0604020202020204" pitchFamily="34" charset="0"/>
              </a:rPr>
              <a:t>befejezése. </a:t>
            </a:r>
            <a:endParaRPr lang="hu-HU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hu-HU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171450" lvl="1">
              <a:spcBef>
                <a:spcPts val="750"/>
              </a:spcBef>
            </a:pPr>
            <a:r>
              <a:rPr lang="hu-HU" sz="2000" b="1" dirty="0">
                <a:solidFill>
                  <a:srgbClr val="000000"/>
                </a:solidFill>
              </a:rPr>
              <a:t>Indikátor neve: - </a:t>
            </a:r>
            <a:r>
              <a:rPr lang="hu-HU" sz="2000" dirty="0">
                <a:solidFill>
                  <a:srgbClr val="000000"/>
                </a:solidFill>
              </a:rPr>
              <a:t>Támogatott kerékpárinfrastruktúra</a:t>
            </a:r>
          </a:p>
          <a:p>
            <a:pPr marL="1714500" lvl="6" indent="0">
              <a:spcBef>
                <a:spcPts val="750"/>
              </a:spcBef>
              <a:buNone/>
            </a:pPr>
            <a:r>
              <a:rPr lang="hu-HU" sz="2000" dirty="0">
                <a:solidFill>
                  <a:srgbClr val="000000"/>
                </a:solidFill>
              </a:rPr>
              <a:t> - Újonnan épített vagy korszerűsített zöld infrastruktúra az    éghajlat változáshoz való alkalmazkodás érdekében</a:t>
            </a:r>
          </a:p>
          <a:p>
            <a:pPr marL="0" indent="0">
              <a:buNone/>
            </a:pPr>
            <a:endParaRPr lang="hu-H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097ED85-F060-45A6-8872-2DE46E897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5225"/>
            <a:ext cx="7848872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Pénzügyi elszámolhatóság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176465"/>
          </a:xfrm>
        </p:spPr>
        <p:txBody>
          <a:bodyPr>
            <a:normAutofit/>
          </a:bodyPr>
          <a:lstStyle/>
          <a:p>
            <a:r>
              <a:rPr lang="hu-HU" sz="1800" b="1" dirty="0"/>
              <a:t>Mennyi előleg igényelhető?</a:t>
            </a:r>
          </a:p>
          <a:p>
            <a:pPr lvl="1"/>
            <a:r>
              <a:rPr lang="hu-HU" sz="1400" dirty="0"/>
              <a:t>Közszféra szervezet esetén 100 % (elfogadott likviditási terv szükséges, 50.000.000 Ft felett támogatás esetén Kincstárnál vezetett számla, 12 hónapon belül szükséges benyújtani elszámolást, </a:t>
            </a:r>
            <a:r>
              <a:rPr lang="hu-HU" sz="1400" dirty="0" err="1"/>
              <a:t>stb</a:t>
            </a:r>
            <a:r>
              <a:rPr lang="hu-HU" sz="1400" dirty="0"/>
              <a:t>)</a:t>
            </a:r>
          </a:p>
          <a:p>
            <a:pPr marL="171450" lvl="1"/>
            <a:r>
              <a:rPr lang="hu-HU" b="1" dirty="0"/>
              <a:t>A Felhívás keretében elszámolható költségek:</a:t>
            </a:r>
          </a:p>
          <a:p>
            <a:pPr marL="514350" lvl="2">
              <a:spcBef>
                <a:spcPts val="750"/>
              </a:spcBef>
            </a:pPr>
            <a:r>
              <a:rPr lang="hu-HU" sz="1400" b="1" dirty="0"/>
              <a:t>Projekt-előkészítés költségei </a:t>
            </a:r>
            <a:r>
              <a:rPr lang="hu-HU" sz="1400" dirty="0"/>
              <a:t>(előzetes tanulmányok, engedélyezési dokumentumok, közbeszerzés költségei, egyéb projektelőkészítéshez kapcsolódó költségek)</a:t>
            </a:r>
          </a:p>
          <a:p>
            <a:pPr marL="514350" lvl="2">
              <a:spcBef>
                <a:spcPts val="750"/>
              </a:spcBef>
            </a:pPr>
            <a:r>
              <a:rPr lang="hu-HU" sz="1400" b="1" dirty="0"/>
              <a:t>Beruházáshoz kapcsolódó költség </a:t>
            </a:r>
            <a:r>
              <a:rPr lang="hu-HU" sz="1400" dirty="0"/>
              <a:t>(ingatlanvásárlás költségei, ingatlanhoz kapcsolódó, tulajdonszerzéssel nem járó kártalanítási költségek, terület-előkészítési költség, építéshez kapcsolódó költségek, eszközbeszerzés, immateriális javak beszerzésének, kármentesítéshez kapcsolódó beavatkozások költsége)</a:t>
            </a:r>
          </a:p>
          <a:p>
            <a:pPr marL="514350" lvl="2">
              <a:spcBef>
                <a:spcPts val="750"/>
              </a:spcBef>
            </a:pPr>
            <a:r>
              <a:rPr lang="hu-HU" sz="1400" b="1" dirty="0"/>
              <a:t>Szakmai tevékenységhez kapcsolódó szolgáltatások </a:t>
            </a:r>
            <a:r>
              <a:rPr lang="hu-HU" sz="1400" dirty="0"/>
              <a:t>(műszaki ellenőr, nyilvánosság, marketing, kommunikációs szolgáltatások költségei, stb.)</a:t>
            </a:r>
          </a:p>
          <a:p>
            <a:pPr marL="514350" lvl="2">
              <a:spcBef>
                <a:spcPts val="750"/>
              </a:spcBef>
            </a:pPr>
            <a:r>
              <a:rPr lang="hu-HU" sz="1400" b="1" dirty="0"/>
              <a:t>Szakmai megvalósításhoz kapcsolódó egyéb költségek</a:t>
            </a:r>
          </a:p>
          <a:p>
            <a:pPr marL="514350" lvl="2">
              <a:spcBef>
                <a:spcPts val="750"/>
              </a:spcBef>
            </a:pPr>
            <a:r>
              <a:rPr lang="hu-HU" sz="1400" b="1" dirty="0"/>
              <a:t>Projektmenedzsment költség </a:t>
            </a:r>
            <a:r>
              <a:rPr lang="hu-HU" sz="1400" dirty="0"/>
              <a:t>(személyi, útiköltség, szakértői díj, egyéb)</a:t>
            </a:r>
          </a:p>
          <a:p>
            <a:pPr marL="514350" lvl="2">
              <a:spcBef>
                <a:spcPts val="750"/>
              </a:spcBef>
            </a:pPr>
            <a:r>
              <a:rPr lang="hu-HU" sz="1400" b="1" dirty="0"/>
              <a:t>Adók, </a:t>
            </a:r>
            <a:r>
              <a:rPr lang="hu-HU" sz="1400" b="1" dirty="0" err="1"/>
              <a:t>közterhek</a:t>
            </a:r>
            <a:r>
              <a:rPr lang="hu-HU" sz="1400" b="1" dirty="0"/>
              <a:t> </a:t>
            </a:r>
            <a:r>
              <a:rPr lang="hu-HU" sz="1400" dirty="0"/>
              <a:t>(ide nem értve a le nem vonható áfát)</a:t>
            </a:r>
          </a:p>
          <a:p>
            <a:pPr marL="514350" lvl="2">
              <a:spcBef>
                <a:spcPts val="750"/>
              </a:spcBef>
            </a:pPr>
            <a:r>
              <a:rPr lang="hu-HU" sz="1400" b="1" dirty="0"/>
              <a:t>Tartalék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323BE8F7-A572-43C1-A9CA-DC3A11D051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32437"/>
            <a:ext cx="7759774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Pénzügyi elszámolhatóság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0300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dirty="0"/>
              <a:t>Egyszerűsített elszámolás alkalmazása kötelező: (átalány mértéke 7%)</a:t>
            </a:r>
          </a:p>
          <a:p>
            <a:pPr marL="0" indent="0">
              <a:buNone/>
            </a:pPr>
            <a:r>
              <a:rPr lang="hu-HU" dirty="0"/>
              <a:t>	- előkészítési költségek</a:t>
            </a:r>
          </a:p>
          <a:p>
            <a:pPr marL="0" indent="0">
              <a:buNone/>
            </a:pPr>
            <a:r>
              <a:rPr lang="hu-HU" dirty="0"/>
              <a:t>	- projektmenedzsment</a:t>
            </a:r>
          </a:p>
          <a:p>
            <a:r>
              <a:rPr lang="hu-HU" dirty="0"/>
              <a:t>A projekt tervezése során a </a:t>
            </a:r>
            <a:r>
              <a:rPr lang="hu-HU" b="1" dirty="0"/>
              <a:t>következő költségkorlátokat </a:t>
            </a:r>
            <a:r>
              <a:rPr lang="hu-HU" dirty="0"/>
              <a:t>kell figyelembe venni:</a:t>
            </a:r>
          </a:p>
          <a:p>
            <a:pPr lvl="1"/>
            <a:r>
              <a:rPr lang="hu-HU" dirty="0"/>
              <a:t>Közbeszerzési eljárások lefolytatása (1%)</a:t>
            </a:r>
          </a:p>
          <a:p>
            <a:pPr lvl="1"/>
            <a:r>
              <a:rPr lang="hu-HU" dirty="0"/>
              <a:t>Terület előkészítés (2%)</a:t>
            </a:r>
          </a:p>
          <a:p>
            <a:pPr lvl="1"/>
            <a:r>
              <a:rPr lang="hu-HU" dirty="0"/>
              <a:t>Műszaki ellenőri szolgáltatás (1%)</a:t>
            </a:r>
          </a:p>
          <a:p>
            <a:pPr lvl="1"/>
            <a:r>
              <a:rPr lang="hu-HU" dirty="0"/>
              <a:t>Tájékoztatás, nyilvánosság biztosítása (0,5%)</a:t>
            </a:r>
          </a:p>
          <a:p>
            <a:pPr lvl="1"/>
            <a:r>
              <a:rPr lang="hu-HU" dirty="0"/>
              <a:t>Ingatlan vásárlás (2%)</a:t>
            </a:r>
          </a:p>
          <a:p>
            <a:pPr lvl="1"/>
            <a:r>
              <a:rPr lang="hu-HU" dirty="0"/>
              <a:t>Tartalék (5%)</a:t>
            </a:r>
          </a:p>
          <a:p>
            <a:pPr marL="285750" lvl="1" indent="-285750"/>
            <a:r>
              <a:rPr lang="hu-HU" sz="2100" dirty="0"/>
              <a:t>Piaci ár igazolása</a:t>
            </a:r>
          </a:p>
          <a:p>
            <a:pPr marL="285750" lvl="1" indent="-285750"/>
            <a:r>
              <a:rPr lang="hu-HU" sz="2100" dirty="0"/>
              <a:t>Összeférhetetlenségi szabályok betartása (független ajánlattevők)</a:t>
            </a:r>
          </a:p>
          <a:p>
            <a:pPr marL="285750" lvl="1" indent="-285750"/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1E19D45E-1C74-40BA-8731-EA0C36206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661248"/>
            <a:ext cx="7831782" cy="11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xmlns="" id="{376E528A-098E-40CF-8984-5D902E2E4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5225"/>
            <a:ext cx="7848872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A6CB8A12-08FF-45C2-8069-849A5AA05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75456"/>
            <a:ext cx="7886700" cy="2366145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Szakmai jellegű BELSŐ KORLÁTOK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xmlns="" id="{D0B29E26-9301-4565-9F69-85C1E9DBAC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215599"/>
              </p:ext>
            </p:extLst>
          </p:nvPr>
        </p:nvGraphicFramePr>
        <p:xfrm>
          <a:off x="0" y="760846"/>
          <a:ext cx="9144000" cy="60971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52120">
                  <a:extLst>
                    <a:ext uri="{9D8B030D-6E8A-4147-A177-3AD203B41FA5}">
                      <a16:colId xmlns:a16="http://schemas.microsoft.com/office/drawing/2014/main" xmlns="" val="4288718333"/>
                    </a:ext>
                  </a:extLst>
                </a:gridCol>
                <a:gridCol w="3491880">
                  <a:extLst>
                    <a:ext uri="{9D8B030D-6E8A-4147-A177-3AD203B41FA5}">
                      <a16:colId xmlns:a16="http://schemas.microsoft.com/office/drawing/2014/main" xmlns="" val="3781926031"/>
                    </a:ext>
                  </a:extLst>
                </a:gridCol>
              </a:tblGrid>
              <a:tr h="3964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 Költségtípus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 marR="97155" indent="-381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Maximális mértéke az összes elszámolható költségre vetítve (% vagy összeg)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53364241"/>
                  </a:ext>
                </a:extLst>
              </a:tr>
              <a:tr h="1106624">
                <a:tc>
                  <a:txBody>
                    <a:bodyPr/>
                    <a:lstStyle/>
                    <a:p>
                      <a:pPr marL="36195" algn="just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Az A) főtevékenység esetében:</a:t>
                      </a:r>
                      <a:endParaRPr lang="hu-HU" sz="1200" dirty="0">
                        <a:effectLst/>
                      </a:endParaRPr>
                    </a:p>
                    <a:p>
                      <a:pPr marL="36195" marR="36830" algn="just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2.1.2.2. I. b) Csapadékcsatorna-hálózat építéssel közvetlenül érintett, a beruházás során sérült közúthálózat burkolat, járda, kapubejáró, parkoló felület beruházás előttivel azonos típusú burkolattal történő helyreállítása (teljes útburkolat felújítása kizárólag indokolt esetben lehetséges), átereszek átépítése, bővítése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</a:endParaRPr>
                    </a:p>
                    <a:p>
                      <a:pPr>
                        <a:spcBef>
                          <a:spcPts val="30"/>
                        </a:spcBef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</a:endParaRPr>
                    </a:p>
                    <a:p>
                      <a:pPr marL="14605" marR="533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15%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2402588"/>
                  </a:ext>
                </a:extLst>
              </a:tr>
              <a:tr h="330354">
                <a:tc>
                  <a:txBody>
                    <a:bodyPr/>
                    <a:lstStyle/>
                    <a:p>
                      <a:pPr marL="3619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Az A) főtevékenység esetében:</a:t>
                      </a:r>
                      <a:r>
                        <a:rPr lang="hu-HU" sz="12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Befogadón végzett beruházások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53340" algn="ctr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20%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13623840"/>
                  </a:ext>
                </a:extLst>
              </a:tr>
              <a:tr h="423955">
                <a:tc>
                  <a:txBody>
                    <a:bodyPr/>
                    <a:lstStyle/>
                    <a:p>
                      <a:pPr marL="3619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Az A) és D) főtevékenységek esetében:</a:t>
                      </a:r>
                      <a:endParaRPr lang="hu-HU" sz="1200" dirty="0">
                        <a:effectLst/>
                      </a:endParaRPr>
                    </a:p>
                    <a:p>
                      <a:pPr marL="36195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Kötelező szemléletformáló és tájékoztató programok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49530" algn="ctr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2%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90432839"/>
                  </a:ext>
                </a:extLst>
              </a:tr>
              <a:tr h="396219">
                <a:tc>
                  <a:txBody>
                    <a:bodyPr/>
                    <a:lstStyle/>
                    <a:p>
                      <a:pPr marL="36195">
                        <a:lnSpc>
                          <a:spcPct val="102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 B) főtevékenység esetében: Zöldinfrastruktúra hálózat fejlesztési- és fenntartási akcióterv (ZIFFA) készítése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166293163"/>
                  </a:ext>
                </a:extLst>
              </a:tr>
              <a:tr h="383405">
                <a:tc>
                  <a:txBody>
                    <a:bodyPr/>
                    <a:lstStyle/>
                    <a:p>
                      <a:pPr marL="342900" marR="34925" lvl="0" indent="-342900" algn="r">
                        <a:spcBef>
                          <a:spcPts val="95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9870" algn="l"/>
                          <a:tab pos="3001645" algn="l"/>
                        </a:tabLst>
                      </a:pPr>
                      <a:r>
                        <a:rPr lang="en-US" sz="1200" dirty="0">
                          <a:effectLst/>
                        </a:rPr>
                        <a:t>ZIFFA kataszter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nélkül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5255" algn="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legfeljebb bruttó </a:t>
                      </a:r>
                      <a:r>
                        <a:rPr lang="en-US" sz="2000" dirty="0">
                          <a:effectLst/>
                        </a:rPr>
                        <a:t>5 millió </a:t>
                      </a:r>
                      <a:r>
                        <a:rPr lang="en-US" sz="1200" dirty="0">
                          <a:effectLst/>
                        </a:rPr>
                        <a:t>Ft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48414323"/>
                  </a:ext>
                </a:extLst>
              </a:tr>
              <a:tr h="93357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</a:endParaRPr>
                    </a:p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</a:endParaRPr>
                    </a:p>
                    <a:p>
                      <a:pPr marL="342900" marR="35560" lvl="0" indent="-342900" algn="r">
                        <a:spcBef>
                          <a:spcPts val="855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9870" algn="l"/>
                          <a:tab pos="3368675" algn="l"/>
                        </a:tabLst>
                      </a:pPr>
                      <a:r>
                        <a:rPr lang="en-US" sz="1200" dirty="0">
                          <a:effectLst/>
                        </a:rPr>
                        <a:t>ZIFFA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kataszter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5334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nem városi jogállású település esetében legfeljebb bruttó </a:t>
                      </a:r>
                      <a:r>
                        <a:rPr lang="en-US" sz="1600" dirty="0">
                          <a:effectLst/>
                        </a:rPr>
                        <a:t>10 millió </a:t>
                      </a:r>
                      <a:r>
                        <a:rPr lang="en-US" sz="1200" dirty="0">
                          <a:effectLst/>
                        </a:rPr>
                        <a:t>Ft </a:t>
                      </a:r>
                      <a:endParaRPr lang="hu-HU" sz="1200" dirty="0">
                        <a:effectLst/>
                      </a:endParaRPr>
                    </a:p>
                    <a:p>
                      <a:pPr marL="19685" marR="55880"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városi jogállású település esetében legfeljebb bruttó</a:t>
                      </a:r>
                      <a:r>
                        <a:rPr lang="en-US" sz="1200" spc="-3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20 millió</a:t>
                      </a:r>
                      <a:r>
                        <a:rPr lang="en-US" sz="1800" spc="-2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Ft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34376953"/>
                  </a:ext>
                </a:extLst>
              </a:tr>
              <a:tr h="567753">
                <a:tc>
                  <a:txBody>
                    <a:bodyPr/>
                    <a:lstStyle/>
                    <a:p>
                      <a:pPr marL="90805" marR="88265" algn="just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 2.1.2.2. c) tevékenység esetében </a:t>
                      </a:r>
                      <a:r>
                        <a:rPr lang="hu-HU" sz="1200" dirty="0">
                          <a:effectLst/>
                        </a:rPr>
                        <a:t>(ITS vagy településfejlesztési terv készítése, módosítása) </a:t>
                      </a:r>
                      <a:r>
                        <a:rPr lang="en-US" sz="1200" dirty="0">
                          <a:effectLst/>
                        </a:rPr>
                        <a:t>(Önkormányzati és állami tulajdonú belterületi közutak estében, amennyiben ahhoz fenntartható közlekedési mód nem kapcsolódik)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</a:endParaRPr>
                    </a:p>
                    <a:p>
                      <a:pPr marL="14605" marR="5334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20%</a:t>
                      </a:r>
                      <a:endParaRPr lang="hu-H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9070202"/>
                  </a:ext>
                </a:extLst>
              </a:tr>
              <a:tr h="607328">
                <a:tc>
                  <a:txBody>
                    <a:bodyPr/>
                    <a:lstStyle/>
                    <a:p>
                      <a:pPr marL="90805" marR="90170"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 közúti közösségi közlekedési szolgáltatás műszaki fenntarthatósága érdekében önkormányzati vagy állami tulajdonú útszakasz felújítása szükséges (pl.: a meglévő járatok útvonalának a megtartásáért) (2.3. fejezetének IV. 8) d) alpontja szerint)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</a:endParaRPr>
                    </a:p>
                    <a:p>
                      <a:pPr marL="14605" marR="5334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40%</a:t>
                      </a:r>
                      <a:endParaRPr lang="hu-H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67509159"/>
                  </a:ext>
                </a:extLst>
              </a:tr>
              <a:tr h="396425">
                <a:tc>
                  <a:txBody>
                    <a:bodyPr/>
                    <a:lstStyle/>
                    <a:p>
                      <a:pPr marL="90805" marR="90170">
                        <a:spcAft>
                          <a:spcPts val="0"/>
                        </a:spcAft>
                        <a:tabLst>
                          <a:tab pos="716915" algn="l"/>
                          <a:tab pos="1810385" algn="l"/>
                          <a:tab pos="2607310" algn="l"/>
                          <a:tab pos="3615055" algn="l"/>
                        </a:tabLst>
                      </a:pPr>
                      <a:r>
                        <a:rPr lang="en-US" sz="1200" dirty="0">
                          <a:effectLst/>
                        </a:rPr>
                        <a:t>Meglévő	kerékpárforgalmi	létesítmény	korszerűsítése,	fejlesztése (2.1.2.2. IV. b) alpontja</a:t>
                      </a:r>
                      <a:r>
                        <a:rPr lang="en-US" sz="1200" spc="-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szerinti)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53340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50%</a:t>
                      </a:r>
                      <a:endParaRPr lang="hu-H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01738554"/>
                  </a:ext>
                </a:extLst>
              </a:tr>
              <a:tr h="257775">
                <a:tc>
                  <a:txBody>
                    <a:bodyPr/>
                    <a:lstStyle/>
                    <a:p>
                      <a:pPr marL="90805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Fenntartható mobilitási terv elkészítése (2.1.1. D) II. d) alpontja szerinti)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715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maximum bruttó </a:t>
                      </a:r>
                      <a:r>
                        <a:rPr lang="en-US" sz="1600" dirty="0">
                          <a:effectLst/>
                        </a:rPr>
                        <a:t>70 millió </a:t>
                      </a:r>
                      <a:r>
                        <a:rPr lang="en-US" sz="1200" dirty="0">
                          <a:effectLst/>
                        </a:rPr>
                        <a:t>Ft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55858110"/>
                  </a:ext>
                </a:extLst>
              </a:tr>
              <a:tr h="297319">
                <a:tc>
                  <a:txBody>
                    <a:bodyPr/>
                    <a:lstStyle/>
                    <a:p>
                      <a:pPr marL="90805" marR="8572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Fenntartható mobilitási terv </a:t>
                      </a:r>
                      <a:r>
                        <a:rPr lang="en-US" sz="1200" dirty="0" err="1">
                          <a:effectLst/>
                        </a:rPr>
                        <a:t>felülvizsgálata</a:t>
                      </a:r>
                      <a:r>
                        <a:rPr lang="en-US" sz="1200" dirty="0">
                          <a:effectLst/>
                        </a:rPr>
                        <a:t> (2.1.1. D) II. d) alpontja szerinti)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715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maximum bruttó </a:t>
                      </a:r>
                      <a:r>
                        <a:rPr lang="en-US" sz="1800" dirty="0">
                          <a:effectLst/>
                        </a:rPr>
                        <a:t>15 millió </a:t>
                      </a:r>
                      <a:r>
                        <a:rPr lang="en-US" sz="1200" dirty="0">
                          <a:effectLst/>
                        </a:rPr>
                        <a:t>Ft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844135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3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</a:rPr>
              <a:t>Csatolandó mellékletek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3B9BACE6-8979-4DD1-863F-2193AA013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5" y="5373216"/>
            <a:ext cx="7818949" cy="13929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2B840481-74A8-4F32-BFE0-662A80DC3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71"/>
            <a:ext cx="7886700" cy="3816422"/>
          </a:xfrm>
        </p:spPr>
        <p:txBody>
          <a:bodyPr>
            <a:normAutofit/>
          </a:bodyPr>
          <a:lstStyle/>
          <a:p>
            <a:endParaRPr lang="hu-HU" sz="1800" dirty="0"/>
          </a:p>
          <a:p>
            <a:r>
              <a:rPr lang="hu-HU" sz="1800" spc="-5" dirty="0">
                <a:latin typeface="Arial" panose="020B0604020202020204" pitchFamily="34" charset="0"/>
              </a:rPr>
              <a:t>Projekt-előkészítő Tanulmány és mellékletei</a:t>
            </a:r>
          </a:p>
          <a:p>
            <a:r>
              <a:rPr lang="hu-HU" sz="1800" spc="-5" dirty="0">
                <a:latin typeface="Arial" panose="020B0604020202020204" pitchFamily="34" charset="0"/>
              </a:rPr>
              <a:t>Konzorciumi együttműködési megállapodás a támogatási kérelemhez (amennyiben releváns)</a:t>
            </a:r>
          </a:p>
          <a:p>
            <a:r>
              <a:rPr lang="hu-HU" sz="1800" spc="-5" dirty="0">
                <a:latin typeface="Arial" panose="020B0604020202020204" pitchFamily="34" charset="0"/>
              </a:rPr>
              <a:t>Integrált Településfejlesztési Stratégia vagy településfejlesztési terv (amennyiben releváns és rendelkezésre áll)</a:t>
            </a:r>
          </a:p>
          <a:p>
            <a:r>
              <a:rPr lang="hu-HU" sz="1800" spc="-5" dirty="0">
                <a:latin typeface="Arial" panose="020B0604020202020204" pitchFamily="34" charset="0"/>
              </a:rPr>
              <a:t>Az A) főtevékenység esetében: TVT illetékes Szakmai Bizottságának a szakmai koncepcióra vonatkozóan kiadott előzetes szakvéleménye</a:t>
            </a:r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2400" dirty="0"/>
              <a:t>Tevékenységi körönként eltérő szakmai mellékletek csatolandóak !  (a Felhívás 12.1. pontja) </a:t>
            </a:r>
          </a:p>
          <a:p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8B18C291-5CD6-4921-9A59-B4725C936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5225"/>
            <a:ext cx="7848872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463" y="-10046"/>
            <a:ext cx="4002985" cy="2160239"/>
          </a:xfrm>
        </p:spPr>
        <p:txBody>
          <a:bodyPr>
            <a:norm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A4B0201B-996B-4634-88EF-8051EAAA5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5436096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079DC398-EAD7-4288-B372-5B66EC0943A9}"/>
              </a:ext>
            </a:extLst>
          </p:cNvPr>
          <p:cNvSpPr txBox="1"/>
          <p:nvPr/>
        </p:nvSpPr>
        <p:spPr>
          <a:xfrm>
            <a:off x="53752" y="4582289"/>
            <a:ext cx="532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 smtClean="0">
                <a:solidFill>
                  <a:schemeClr val="bg1"/>
                </a:solidFill>
                <a:hlinkClick r:id="rId4"/>
              </a:rPr>
              <a:t>jegyzo</a:t>
            </a:r>
            <a:r>
              <a:rPr lang="hu-HU" sz="3200" b="1" dirty="0" smtClean="0">
                <a:solidFill>
                  <a:schemeClr val="bg1"/>
                </a:solidFill>
                <a:hlinkClick r:id="rId4"/>
              </a:rPr>
              <a:t>@</a:t>
            </a:r>
            <a:r>
              <a:rPr lang="hu-HU" sz="3200" b="1" dirty="0" err="1" smtClean="0">
                <a:solidFill>
                  <a:schemeClr val="bg1"/>
                </a:solidFill>
                <a:hlinkClick r:id="rId4"/>
              </a:rPr>
              <a:t>vpmegye.hu</a:t>
            </a:r>
            <a:endParaRPr lang="hu-HU" sz="3200" b="1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927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Támogatási kérelem benyújtásának feltételei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Helyi önkormányzat (GFO 321), többségi önkormányzati tulajdonban lévő gazdasági társaság (GFO 11,57), mint </a:t>
            </a:r>
            <a:r>
              <a:rPr lang="hu-HU" dirty="0">
                <a:solidFill>
                  <a:srgbClr val="FF0000"/>
                </a:solidFill>
              </a:rPr>
              <a:t>konzorciumvezetők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dirty="0"/>
              <a:t>	- D) főtevékenység – Fenntartható közlekedésfejlesztés -esetén 		       egyeztetés szükséges a Magyar Közút </a:t>
            </a:r>
            <a:r>
              <a:rPr lang="hu-HU" dirty="0" err="1"/>
              <a:t>NZrt</a:t>
            </a:r>
            <a:r>
              <a:rPr lang="hu-HU" dirty="0"/>
              <a:t>.-vel.</a:t>
            </a:r>
          </a:p>
          <a:p>
            <a:pPr>
              <a:lnSpc>
                <a:spcPct val="150000"/>
              </a:lnSpc>
            </a:pPr>
            <a:r>
              <a:rPr lang="hu-HU" dirty="0"/>
              <a:t>Konzorciumi partnerek lehetnek - Felhívás alapján</a:t>
            </a:r>
          </a:p>
          <a:p>
            <a:pPr>
              <a:lnSpc>
                <a:spcPct val="150000"/>
              </a:lnSpc>
            </a:pPr>
            <a:r>
              <a:rPr lang="hu-HU" dirty="0"/>
              <a:t>Támogatási kérelem benyújtása alól kizárt – Felhívás alapján</a:t>
            </a:r>
          </a:p>
          <a:p>
            <a:pPr>
              <a:lnSpc>
                <a:spcPct val="150000"/>
              </a:lnSpc>
            </a:pPr>
            <a:r>
              <a:rPr lang="hu-HU" dirty="0"/>
              <a:t>EPTK felületen elektronikusan, e-aláírással vagy AVDH szolgáltatással hitelesített Nyilatkozatot mellékletként csatolni szükséges.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D8169427-83CA-4784-87B3-65413628A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9" y="5675372"/>
            <a:ext cx="7755691" cy="1194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C27DDD4-D92B-4053-955D-FEC7482E4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6631"/>
            <a:ext cx="6858000" cy="1008113"/>
          </a:xfrm>
        </p:spPr>
        <p:txBody>
          <a:bodyPr>
            <a:noAutofit/>
          </a:bodyPr>
          <a:lstStyle/>
          <a:p>
            <a:r>
              <a:rPr lang="hu-HU" sz="3300" b="1" dirty="0">
                <a:solidFill>
                  <a:schemeClr val="bg1"/>
                </a:solidFill>
              </a:rPr>
              <a:t>Területspecifikus melléklet tartalmazza</a:t>
            </a:r>
            <a:br>
              <a:rPr lang="hu-HU" sz="3300" b="1" dirty="0">
                <a:solidFill>
                  <a:schemeClr val="bg1"/>
                </a:solidFill>
              </a:rPr>
            </a:br>
            <a:r>
              <a:rPr lang="hu-HU" sz="3300" b="1" dirty="0">
                <a:solidFill>
                  <a:schemeClr val="bg1"/>
                </a:solidFill>
              </a:rPr>
              <a:t>(kidolgozás alatt)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E58DDFB3-E8F7-4D2D-88ED-06886C94F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28" y="1340768"/>
            <a:ext cx="8452320" cy="403244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endParaRPr lang="hu-HU" sz="2200" b="1" dirty="0"/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hu-HU" sz="2200" b="1" dirty="0"/>
              <a:t>- A támogatási kérelem benyújtásának ideje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u-HU" sz="2200" b="1" dirty="0"/>
              <a:t>Minimum és maximum támogatási összeg mértéke projektenként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u-HU" sz="2200" b="1" dirty="0"/>
              <a:t>Várhatóan benyújtható projektek száma megyénkben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u-HU" sz="2200" b="1" dirty="0"/>
              <a:t>Megvalósítási helyszínek</a:t>
            </a:r>
          </a:p>
          <a:p>
            <a:pPr marL="342900" indent="-342900">
              <a:buFontTx/>
              <a:buChar char="-"/>
            </a:pPr>
            <a:endParaRPr lang="hu-HU" sz="2200" b="1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D24784A1-5490-4FC8-BD7B-5C1597F1DF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5225"/>
            <a:ext cx="7848872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27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D1F471E7-39BA-4EE1-B8E8-36DC81035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196662"/>
            <a:ext cx="7888908" cy="1536325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4242B85-3FE3-4C8A-AE26-B78C3F757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32" y="1124744"/>
            <a:ext cx="7886700" cy="4320479"/>
          </a:xfrm>
        </p:spPr>
        <p:txBody>
          <a:bodyPr>
            <a:normAutofit fontScale="85000" lnSpcReduction="20000"/>
          </a:bodyPr>
          <a:lstStyle/>
          <a:p>
            <a:pPr marL="144000" indent="-5143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lphaUcParenR"/>
            </a:pPr>
            <a:r>
              <a:rPr lang="hu-HU" sz="2400" b="1" dirty="0"/>
              <a:t>Települési kék infrastruktúra fejlesztése (vízgazdálkodási   beavatkozások)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/>
              <a:t>- </a:t>
            </a:r>
            <a:r>
              <a:rPr lang="hu-HU" sz="2400" spc="-5" dirty="0">
                <a:effectLst/>
                <a:ea typeface="Arial" panose="020B0604020202020204" pitchFamily="34" charset="0"/>
              </a:rPr>
              <a:t>vízelvezető-hálózat fejlesztése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spc="-5" dirty="0"/>
              <a:t>-  belterület védelmét, vízkár elhárítási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sz="2500" spc="-5" dirty="0"/>
              <a:t>vízfolyások/állóvizek lokális vízkár elhárítási fejlesztései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sz="2500" spc="-5" dirty="0"/>
              <a:t>csapadékvíz elvezető rendszerek fejlesztése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hu-HU" sz="2500" spc="-5" dirty="0"/>
          </a:p>
          <a:p>
            <a:pPr marL="14400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b="1" dirty="0"/>
              <a:t>B) Belterületi zöld infrastruktúra fejlesztése</a:t>
            </a:r>
          </a:p>
          <a:p>
            <a:pPr marL="14400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spc="-5" dirty="0">
                <a:ea typeface="Arial" panose="020B0604020202020204" pitchFamily="34" charset="0"/>
              </a:rPr>
              <a:t>- </a:t>
            </a:r>
            <a:r>
              <a:rPr lang="hu-HU" sz="2600" spc="-5" dirty="0"/>
              <a:t>közhasználatú zöldterületek és zöldfelületek rekonstrukciója, kialakítása, építése</a:t>
            </a:r>
          </a:p>
          <a:p>
            <a:pPr marL="14400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hu-HU" sz="2600" spc="-5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xmlns="" id="{784476A3-977A-4854-B8EC-38209FEF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9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>
                <a:solidFill>
                  <a:schemeClr val="bg1"/>
                </a:solidFill>
              </a:rPr>
              <a:t>Önállóan támogatható főtevékenységek</a:t>
            </a:r>
          </a:p>
        </p:txBody>
      </p:sp>
    </p:spTree>
    <p:extLst>
      <p:ext uri="{BB962C8B-B14F-4D97-AF65-F5344CB8AC3E}">
        <p14:creationId xmlns:p14="http://schemas.microsoft.com/office/powerpoint/2010/main" val="353154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Önállóan támogatható főtevékenységek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97971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hu-HU" sz="1900" b="1" u="sng" spc="-5" dirty="0">
              <a:effectLst/>
              <a:ea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hu-HU" sz="3400" b="1" dirty="0"/>
              <a:t>C) Közösségi, kulturális, sportolási infrastruktúra, IKT és okos települési fejlesztések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hu-HU" sz="3400" spc="-5" dirty="0">
                <a:ea typeface="Arial" panose="020B0604020202020204" pitchFamily="34" charset="0"/>
              </a:rPr>
              <a:t>- G</a:t>
            </a:r>
            <a:r>
              <a:rPr lang="hu-HU" sz="3400" spc="-5" dirty="0">
                <a:effectLst/>
                <a:ea typeface="Arial" panose="020B0604020202020204" pitchFamily="34" charset="0"/>
              </a:rPr>
              <a:t>azdaságélénkítő tevékenységek</a:t>
            </a:r>
            <a:endParaRPr lang="hu-HU" sz="3400" spc="-5" dirty="0">
              <a:ea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hu-HU" sz="3400" spc="-5" dirty="0">
                <a:effectLst/>
                <a:ea typeface="Arial" panose="020B0604020202020204" pitchFamily="34" charset="0"/>
              </a:rPr>
              <a:t>Közösségi célú</a:t>
            </a:r>
            <a:r>
              <a:rPr lang="hu-HU" sz="3400" spc="-15" dirty="0">
                <a:effectLst/>
                <a:ea typeface="Arial" panose="020B0604020202020204" pitchFamily="34" charset="0"/>
              </a:rPr>
              <a:t> </a:t>
            </a:r>
            <a:r>
              <a:rPr lang="hu-HU" sz="3400" spc="-5" dirty="0">
                <a:effectLst/>
                <a:ea typeface="Arial" panose="020B0604020202020204" pitchFamily="34" charset="0"/>
              </a:rPr>
              <a:t>tevékenységek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hu-HU" sz="3400" spc="-5" dirty="0">
                <a:ea typeface="Arial" panose="020B0604020202020204" pitchFamily="34" charset="0"/>
              </a:rPr>
              <a:t>I</a:t>
            </a:r>
            <a:r>
              <a:rPr lang="hu-HU" sz="3400" spc="-5" dirty="0">
                <a:effectLst/>
                <a:ea typeface="Arial" panose="020B0604020202020204" pitchFamily="34" charset="0"/>
              </a:rPr>
              <a:t>KT és okos település</a:t>
            </a:r>
            <a:r>
              <a:rPr lang="hu-HU" sz="3400" spc="-15" dirty="0">
                <a:effectLst/>
                <a:ea typeface="Arial" panose="020B0604020202020204" pitchFamily="34" charset="0"/>
              </a:rPr>
              <a:t> </a:t>
            </a:r>
            <a:r>
              <a:rPr lang="hu-HU" sz="3400" spc="-5" dirty="0">
                <a:effectLst/>
                <a:ea typeface="Arial" panose="020B0604020202020204" pitchFamily="34" charset="0"/>
              </a:rPr>
              <a:t>fejlesztések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hu-HU" sz="3400" spc="-5" dirty="0">
              <a:effectLst/>
              <a:ea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hu-HU" sz="3400" b="1" dirty="0"/>
              <a:t>D) Fenntartható közlekedésfejlesztés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hu-HU" sz="3400" spc="-5" dirty="0">
                <a:effectLst/>
                <a:ea typeface="Arial" panose="020B0604020202020204" pitchFamily="34" charset="0"/>
              </a:rPr>
              <a:t>- Kerékpárosbarát</a:t>
            </a:r>
            <a:r>
              <a:rPr lang="hu-HU" sz="3400" spc="-10" dirty="0">
                <a:effectLst/>
                <a:ea typeface="Arial" panose="020B0604020202020204" pitchFamily="34" charset="0"/>
              </a:rPr>
              <a:t> </a:t>
            </a:r>
            <a:r>
              <a:rPr lang="hu-HU" sz="3400" spc="-5" dirty="0">
                <a:effectLst/>
                <a:ea typeface="Arial" panose="020B0604020202020204" pitchFamily="34" charset="0"/>
              </a:rPr>
              <a:t>fejlesztések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hu-HU" sz="3400" spc="-5" dirty="0">
                <a:effectLst/>
                <a:ea typeface="Arial" panose="020B0604020202020204" pitchFamily="34" charset="0"/>
              </a:rPr>
              <a:t> - Forgalomcsillapítás, közlekedésbiztonság,</a:t>
            </a:r>
            <a:r>
              <a:rPr lang="hu-HU" sz="3400" spc="-25" dirty="0">
                <a:effectLst/>
                <a:ea typeface="Arial" panose="020B0604020202020204" pitchFamily="34" charset="0"/>
              </a:rPr>
              <a:t> </a:t>
            </a:r>
            <a:r>
              <a:rPr lang="hu-HU" sz="3400" spc="-5" dirty="0">
                <a:effectLst/>
                <a:ea typeface="Arial" panose="020B0604020202020204" pitchFamily="34" charset="0"/>
              </a:rPr>
              <a:t>akadálymentesítés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hu-HU" sz="3400" spc="-5" dirty="0">
                <a:effectLst/>
                <a:ea typeface="Arial" panose="020B0604020202020204" pitchFamily="34" charset="0"/>
              </a:rPr>
              <a:t>- Közúti közösségi</a:t>
            </a:r>
            <a:r>
              <a:rPr lang="hu-HU" sz="3400" spc="-15" dirty="0">
                <a:effectLst/>
                <a:ea typeface="Arial" panose="020B0604020202020204" pitchFamily="34" charset="0"/>
              </a:rPr>
              <a:t> </a:t>
            </a:r>
            <a:r>
              <a:rPr lang="hu-HU" sz="3400" spc="-5" dirty="0">
                <a:effectLst/>
                <a:ea typeface="Arial" panose="020B0604020202020204" pitchFamily="34" charset="0"/>
              </a:rPr>
              <a:t>közlekedés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hu-HU" sz="3400" dirty="0"/>
          </a:p>
          <a:p>
            <a:pPr marL="0" indent="0" algn="just">
              <a:buNone/>
            </a:pPr>
            <a:endParaRPr lang="hu-HU" sz="1800" b="1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hu-HU" sz="1800" b="1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hu-HU" sz="1800" b="1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FDDC9465-69EC-4B24-BA0F-DA4087CED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61246"/>
            <a:ext cx="7931224" cy="1163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47FBB69-399E-4018-A2A3-4FE69C77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88640"/>
            <a:ext cx="7886700" cy="1325563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Önállóan támogatható főtevékenységek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F9B9387-E78B-448C-A724-FC2719B4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9160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hu-HU" sz="2400" b="1" dirty="0"/>
              <a:t>E) Hulladékkezelés, kármentesítés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hu-HU" sz="2400" spc="-5" dirty="0">
                <a:effectLst/>
                <a:ea typeface="Arial" panose="020B0604020202020204" pitchFamily="34" charset="0"/>
              </a:rPr>
              <a:t>- 100%-ban önkormányzati tulajdonú, települési szilárd hulladéklerakók</a:t>
            </a:r>
            <a:r>
              <a:rPr lang="hu-HU" sz="2400" spc="-65" dirty="0">
                <a:effectLst/>
                <a:ea typeface="Arial" panose="020B0604020202020204" pitchFamily="34" charset="0"/>
              </a:rPr>
              <a:t> </a:t>
            </a:r>
            <a:r>
              <a:rPr lang="hu-HU" sz="2400" spc="-5" dirty="0">
                <a:effectLst/>
                <a:ea typeface="Arial" panose="020B0604020202020204" pitchFamily="34" charset="0"/>
              </a:rPr>
              <a:t>kármentesítése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hu-HU" sz="2400" spc="-5" dirty="0">
                <a:effectLst/>
                <a:ea typeface="Arial" panose="020B0604020202020204" pitchFamily="34" charset="0"/>
              </a:rPr>
              <a:t> - Illegális hulladéklerakók</a:t>
            </a:r>
            <a:r>
              <a:rPr lang="hu-HU" sz="2400" spc="-15" dirty="0">
                <a:effectLst/>
                <a:ea typeface="Arial" panose="020B0604020202020204" pitchFamily="34" charset="0"/>
              </a:rPr>
              <a:t> </a:t>
            </a:r>
            <a:r>
              <a:rPr lang="hu-HU" sz="2400" spc="-5" dirty="0">
                <a:effectLst/>
                <a:ea typeface="Arial" panose="020B0604020202020204" pitchFamily="34" charset="0"/>
              </a:rPr>
              <a:t>felszámolása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hu-HU" sz="2400" spc="-5" dirty="0">
                <a:effectLst/>
                <a:ea typeface="Arial" panose="020B0604020202020204" pitchFamily="34" charset="0"/>
              </a:rPr>
              <a:t>- 100%-ban önkormányzati tulajdonú barnamezős területek</a:t>
            </a:r>
            <a:r>
              <a:rPr lang="hu-HU" sz="2400" spc="-15" dirty="0">
                <a:effectLst/>
                <a:ea typeface="Arial" panose="020B0604020202020204" pitchFamily="34" charset="0"/>
              </a:rPr>
              <a:t> </a:t>
            </a:r>
            <a:r>
              <a:rPr lang="hu-HU" sz="2400" spc="-5" dirty="0">
                <a:effectLst/>
                <a:ea typeface="Arial" panose="020B0604020202020204" pitchFamily="34" charset="0"/>
              </a:rPr>
              <a:t>kármentesítése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hu-HU" sz="2400" spc="-5" dirty="0">
                <a:effectLst/>
                <a:ea typeface="Arial" panose="020B0604020202020204" pitchFamily="34" charset="0"/>
              </a:rPr>
              <a:t>- Települési zöldhulladék hasznosítása.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17A64AAA-DFD2-4237-89E4-32F82C82E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61246"/>
            <a:ext cx="7931224" cy="1163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43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Önállóan nem támogatható 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320480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Kötelezően megvalósítandó, önállóan nem támogatható tevékenységek</a:t>
            </a:r>
          </a:p>
          <a:p>
            <a:pPr algn="just">
              <a:buFontTx/>
              <a:buChar char="-"/>
            </a:pPr>
            <a:r>
              <a:rPr lang="hu-HU" sz="1800" dirty="0"/>
              <a:t>Nyilvánosság</a:t>
            </a:r>
          </a:p>
          <a:p>
            <a:pPr algn="just">
              <a:buFontTx/>
              <a:buChar char="-"/>
            </a:pPr>
            <a:r>
              <a:rPr lang="hu-HU" sz="1800" dirty="0"/>
              <a:t>akadálymentesítés, </a:t>
            </a:r>
          </a:p>
          <a:p>
            <a:pPr algn="just">
              <a:buFontTx/>
              <a:buChar char="-"/>
            </a:pPr>
            <a:r>
              <a:rPr lang="hu-HU" sz="1800" dirty="0"/>
              <a:t>infokommunikációs akadálymentesítés, </a:t>
            </a:r>
          </a:p>
          <a:p>
            <a:pPr algn="just">
              <a:buFontTx/>
              <a:buChar char="-"/>
            </a:pPr>
            <a:r>
              <a:rPr lang="hu-HU" sz="1800" dirty="0"/>
              <a:t>azbesztmentesítés, </a:t>
            </a:r>
          </a:p>
          <a:p>
            <a:pPr algn="just">
              <a:buFontTx/>
              <a:buChar char="-"/>
            </a:pPr>
            <a:r>
              <a:rPr lang="hu-HU" sz="1800" dirty="0"/>
              <a:t>energiahatékonyság, </a:t>
            </a:r>
          </a:p>
          <a:p>
            <a:pPr algn="just">
              <a:buFontTx/>
              <a:buChar char="-"/>
            </a:pPr>
            <a:r>
              <a:rPr lang="hu-HU" sz="1800" dirty="0"/>
              <a:t>szemléletformáló akció</a:t>
            </a:r>
          </a:p>
          <a:p>
            <a:pPr marL="0" indent="0" algn="just">
              <a:buNone/>
            </a:pPr>
            <a:endParaRPr lang="hu-HU" sz="1800" dirty="0"/>
          </a:p>
          <a:p>
            <a:pPr algn="just"/>
            <a:r>
              <a:rPr lang="hu-HU" sz="2400" dirty="0"/>
              <a:t>Választható, önállóan nem támogatható tevékenységek Főtevékenységekre lebontva a </a:t>
            </a:r>
            <a:r>
              <a:rPr lang="hu-HU" sz="2400" b="1" dirty="0"/>
              <a:t>Felhívás 2.1.2.2.pontja </a:t>
            </a:r>
            <a:r>
              <a:rPr lang="hu-HU" sz="2400" dirty="0"/>
              <a:t>szerint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CE673336-3CC2-42ED-AA07-521865A2C7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45224"/>
            <a:ext cx="7632848" cy="141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9A12160-764D-45B6-B597-6D2B0882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Mennyi a projekt végrehajtásra rendelkezésre álló időtartam?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6AD04A4-A7E8-41CE-9253-ABB5B9C38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Mikor kezdhető meg a projekt?</a:t>
            </a:r>
          </a:p>
          <a:p>
            <a:r>
              <a:rPr lang="hu-H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kérelem benyújtása előtt megkezdett projekthez is igényelhető támogatás </a:t>
            </a:r>
            <a:r>
              <a:rPr lang="hu-H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(ha nem befejezett)</a:t>
            </a:r>
          </a:p>
          <a:p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Részletesen az „ÁUF 21-27” 8.6 fejezet tartalmazza</a:t>
            </a:r>
            <a:endParaRPr lang="hu-H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hu-HU" sz="1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800" b="1" dirty="0">
                <a:latin typeface="Arial" panose="020B0604020202020204" pitchFamily="34" charset="0"/>
              </a:rPr>
              <a:t>A projekt fizikai befejezésére a megkezdéstől számított </a:t>
            </a:r>
            <a:r>
              <a:rPr lang="hu-HU" sz="2800" b="1" dirty="0">
                <a:latin typeface="Arial" panose="020B0604020202020204" pitchFamily="34" charset="0"/>
              </a:rPr>
              <a:t>42 hónap </a:t>
            </a:r>
            <a:r>
              <a:rPr lang="hu-HU" sz="1800" b="1" dirty="0">
                <a:latin typeface="Arial" panose="020B0604020202020204" pitchFamily="34" charset="0"/>
              </a:rPr>
              <a:t>áll rendelkezésre</a:t>
            </a:r>
          </a:p>
          <a:p>
            <a:endParaRPr lang="hu-H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záró kifizetési kérelem benyújtásának határideje a projekt fizikai befejezését követő </a:t>
            </a:r>
            <a:r>
              <a:rPr lang="hu-H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60 nap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de legkésőbb </a:t>
            </a:r>
            <a:r>
              <a:rPr lang="hu-HU" sz="1800" b="1" dirty="0">
                <a:latin typeface="Arial" panose="020B0604020202020204" pitchFamily="34" charset="0"/>
                <a:ea typeface="Calibri" panose="020F0502020204030204" pitchFamily="34" charset="0"/>
              </a:rPr>
              <a:t>2026. június 30.</a:t>
            </a:r>
            <a:endParaRPr lang="hu-HU" sz="1800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58A03597-4BF2-4C65-BABD-5EC5BA16C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5225"/>
            <a:ext cx="7848872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55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Műszaki és szakmai elvárások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hu-HU" u="sng" dirty="0"/>
              <a:t>Általános elvárások</a:t>
            </a:r>
          </a:p>
          <a:p>
            <a:pPr lvl="1" algn="just"/>
            <a:r>
              <a:rPr lang="hu-HU" dirty="0"/>
              <a:t>Energiahatékonysági és a megújuló energia</a:t>
            </a:r>
          </a:p>
          <a:p>
            <a:pPr lvl="1" algn="just"/>
            <a:r>
              <a:rPr lang="hu-HU" dirty="0"/>
              <a:t>Azbesztmentesítés</a:t>
            </a:r>
          </a:p>
          <a:p>
            <a:pPr lvl="1" algn="just"/>
            <a:r>
              <a:rPr lang="hu-HU" dirty="0"/>
              <a:t>Ingatlankiváltás</a:t>
            </a:r>
          </a:p>
          <a:p>
            <a:pPr lvl="1" algn="just"/>
            <a:r>
              <a:rPr lang="hu-HU" dirty="0"/>
              <a:t>Akadálymentesítés</a:t>
            </a:r>
          </a:p>
          <a:p>
            <a:pPr lvl="1" algn="just"/>
            <a:r>
              <a:rPr lang="hu-HU" dirty="0"/>
              <a:t>Aszfaltburkolatra von. előírások figyelembe vétele</a:t>
            </a:r>
          </a:p>
          <a:p>
            <a:pPr lvl="1" algn="just"/>
            <a:r>
              <a:rPr lang="hu-HU" dirty="0"/>
              <a:t>Fenntartás, működés, működtetés biztosítása (min. 5 év)</a:t>
            </a:r>
          </a:p>
          <a:p>
            <a:pPr marL="342900" lvl="1" indent="0" algn="just">
              <a:buNone/>
            </a:pPr>
            <a:r>
              <a:rPr lang="hu-HU" b="1" i="1" dirty="0"/>
              <a:t>JÓ GYAKORLATOK, SZAKMAI IRÁNYMUTATÁSOK, AJÁNLÁSOK (2.3. I. 6. alpont)</a:t>
            </a:r>
          </a:p>
          <a:p>
            <a:pPr marL="342900" lvl="1" indent="0" algn="just">
              <a:buNone/>
            </a:pPr>
            <a:endParaRPr lang="hu-HU" b="1" i="1" dirty="0"/>
          </a:p>
          <a:p>
            <a:pPr algn="just"/>
            <a:r>
              <a:rPr lang="hu-HU" dirty="0"/>
              <a:t>A) B) C) D) és E) főtevékenységhez kapcsolódó feltételeket, elvárásokat a Felhívás 2.3. II. – V. pontja tartalmazza.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323BE8F7-A572-43C1-A9CA-DC3A11D05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2794"/>
            <a:ext cx="7759774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875</Words>
  <Application>Microsoft Office PowerPoint</Application>
  <PresentationFormat>Diavetítés a képernyőre (4:3 oldalarány)</PresentationFormat>
  <Paragraphs>151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Office-téma</vt:lpstr>
      <vt:lpstr>PowerPoint bemutató</vt:lpstr>
      <vt:lpstr>Támogatási kérelem benyújtásának feltételei</vt:lpstr>
      <vt:lpstr>Területspecifikus melléklet tartalmazza (kidolgozás alatt)</vt:lpstr>
      <vt:lpstr>Önállóan támogatható főtevékenységek</vt:lpstr>
      <vt:lpstr>Önállóan támogatható főtevékenységek</vt:lpstr>
      <vt:lpstr>Önállóan támogatható főtevékenységek</vt:lpstr>
      <vt:lpstr>Önállóan nem támogatható tevékenységek</vt:lpstr>
      <vt:lpstr>Mennyi a projekt végrehajtásra rendelkezésre álló időtartam?</vt:lpstr>
      <vt:lpstr>Műszaki és szakmai elvárások </vt:lpstr>
      <vt:lpstr>Mérföldkövek, indikátorok</vt:lpstr>
      <vt:lpstr>Pénzügyi elszámolhatóság</vt:lpstr>
      <vt:lpstr>Pénzügyi elszámolhatóság</vt:lpstr>
      <vt:lpstr>Szakmai jellegű BELSŐ KORLÁTOK</vt:lpstr>
      <vt:lpstr>Csatolandó mellékletek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Terület- és település-fejlesztési Operatív program</dc:title>
  <dc:creator>Németh Tamás</dc:creator>
  <cp:lastModifiedBy>User</cp:lastModifiedBy>
  <cp:revision>140</cp:revision>
  <dcterms:created xsi:type="dcterms:W3CDTF">2014-03-03T11:13:53Z</dcterms:created>
  <dcterms:modified xsi:type="dcterms:W3CDTF">2021-10-19T10:56:56Z</dcterms:modified>
</cp:coreProperties>
</file>